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8" r:id="rId9"/>
    <p:sldId id="26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9071-CFF5-4E3B-B0AB-39782972E256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BD1F-DE98-4C29-8281-9EC9927620DF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D6D-7520-4B34-A5A3-E8385FA3AFC6}" type="datetime1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D47-465E-4A05-802B-049480555B6D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DB0-D703-40B5-AE3D-532AFE0356D1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0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C029-2200-4EB8-BDE8-5EE0E23571A6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1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5A1C-C0DD-4ED6-B23E-A9D2DD110058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B50-C580-4CB7-BA07-14C66C34B76D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73CF-8910-423E-9890-FC81E25E5084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2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5816F-D43D-40D1-9B38-E1A2C18F0972}" type="datetime1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image" Target="../media/image1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trek.com/lesson2/hypergeometric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15H continued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23D The Binomial Distribution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04" y="650616"/>
            <a:ext cx="3102092" cy="24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75" y="160020"/>
            <a:ext cx="8244452" cy="1143000"/>
          </a:xfrm>
        </p:spPr>
        <p:txBody>
          <a:bodyPr/>
          <a:lstStyle/>
          <a:p>
            <a:r>
              <a:rPr lang="en-US" dirty="0" smtClean="0"/>
              <a:t>The 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600" y="1303020"/>
            <a:ext cx="8006066" cy="502878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expected</a:t>
            </a:r>
            <a:r>
              <a:rPr lang="en-US" dirty="0" smtClean="0">
                <a:solidFill>
                  <a:schemeClr val="tx1"/>
                </a:solidFill>
              </a:rPr>
              <a:t> outcome of the experiment is the population mean: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039888"/>
              </p:ext>
            </p:extLst>
          </p:nvPr>
        </p:nvGraphicFramePr>
        <p:xfrm>
          <a:off x="1483218" y="2017826"/>
          <a:ext cx="5699765" cy="154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638300" imgH="444500" progId="Equation.DSMT4">
                  <p:embed/>
                </p:oleObj>
              </mc:Choice>
              <mc:Fallback>
                <p:oleObj name="Equation" r:id="rId3" imgW="1638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3218" y="2017826"/>
                        <a:ext cx="5699765" cy="1546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257" y="3850126"/>
            <a:ext cx="3102092" cy="2481674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0800000" flipV="1">
            <a:off x="4244732" y="5427256"/>
            <a:ext cx="3479285" cy="10784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44731" y="3687751"/>
            <a:ext cx="0" cy="3170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84200"/>
              </p:ext>
            </p:extLst>
          </p:nvPr>
        </p:nvGraphicFramePr>
        <p:xfrm>
          <a:off x="3718781" y="6423200"/>
          <a:ext cx="525949" cy="4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6" imgW="139700" imgH="165100" progId="Equation.DSMT4">
                  <p:embed/>
                </p:oleObj>
              </mc:Choice>
              <mc:Fallback>
                <p:oleObj name="Equation" r:id="rId6" imgW="1397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8781" y="6423200"/>
                        <a:ext cx="525949" cy="43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2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24" y="160020"/>
            <a:ext cx="7583389" cy="1143000"/>
          </a:xfrm>
        </p:spPr>
        <p:txBody>
          <a:bodyPr/>
          <a:lstStyle/>
          <a:p>
            <a:r>
              <a:rPr lang="en-US" dirty="0" smtClean="0"/>
              <a:t>The Binomial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5123" y="1462113"/>
            <a:ext cx="7931317" cy="4730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X </a:t>
            </a:r>
            <a:r>
              <a:rPr lang="en-US" dirty="0" smtClean="0"/>
              <a:t>is the random variable for a binomial experiment with parameters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p, </a:t>
            </a:r>
            <a:r>
              <a:rPr lang="en-US" dirty="0" smtClean="0"/>
              <a:t>the we write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 The squiggly is read “is distributed as</a:t>
            </a:r>
          </a:p>
          <a:p>
            <a:r>
              <a:rPr lang="en-US" dirty="0" smtClean="0"/>
              <a:t>X(the random variable) is distributed as a binomial with n trials and a probability of success = p.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33066"/>
              </p:ext>
            </p:extLst>
          </p:nvPr>
        </p:nvGraphicFramePr>
        <p:xfrm>
          <a:off x="1200549" y="2557073"/>
          <a:ext cx="3739751" cy="96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736600" imgH="190500" progId="Equation.DSMT4">
                  <p:embed/>
                </p:oleObj>
              </mc:Choice>
              <mc:Fallback>
                <p:oleObj name="Equation" r:id="rId3" imgW="736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549" y="2557073"/>
                        <a:ext cx="3739751" cy="967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10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39660"/>
            <a:ext cx="2959100" cy="27432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4548" r="14548"/>
          <a:stretch>
            <a:fillRect/>
          </a:stretch>
        </p:blipFill>
        <p:spPr>
          <a:xfrm>
            <a:off x="3404839" y="439660"/>
            <a:ext cx="5391231" cy="2926668"/>
          </a:xfrm>
        </p:spPr>
      </p:pic>
      <p:sp>
        <p:nvSpPr>
          <p:cNvPr id="10" name="TextBox 9"/>
          <p:cNvSpPr txBox="1"/>
          <p:nvPr/>
        </p:nvSpPr>
        <p:spPr>
          <a:xfrm>
            <a:off x="452307" y="3774727"/>
            <a:ext cx="263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Normally Distributed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0233" y="3774727"/>
            <a:ext cx="456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Skewed (+ or 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6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62800" cy="5443724"/>
          </a:xfrm>
        </p:spPr>
        <p:txBody>
          <a:bodyPr>
            <a:normAutofit/>
          </a:bodyPr>
          <a:lstStyle/>
          <a:p>
            <a:r>
              <a:rPr lang="en-US" dirty="0" smtClean="0"/>
              <a:t>Graphics Display Calculator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Binomial </a:t>
            </a:r>
            <a:r>
              <a:rPr lang="en-US" b="1" i="1" u="sng" dirty="0" smtClean="0"/>
              <a:t>probability</a:t>
            </a:r>
            <a:r>
              <a:rPr lang="en-US" dirty="0" smtClean="0"/>
              <a:t> distribution function (</a:t>
            </a:r>
            <a:r>
              <a:rPr lang="en-US" dirty="0" err="1" smtClean="0"/>
              <a:t>binompdf</a:t>
            </a:r>
            <a:r>
              <a:rPr lang="en-US" dirty="0" smtClean="0"/>
              <a:t>)</a:t>
            </a:r>
            <a:r>
              <a:rPr lang="en-US" dirty="0"/>
              <a:t> </a:t>
            </a:r>
          </a:p>
          <a:p>
            <a:r>
              <a:rPr lang="en-US" dirty="0" smtClean="0"/>
              <a:t>Use to find P(X=r)  (exactly)</a:t>
            </a:r>
          </a:p>
          <a:p>
            <a:endParaRPr lang="en-US" dirty="0" smtClean="0"/>
          </a:p>
          <a:p>
            <a:r>
              <a:rPr lang="en-US" dirty="0" smtClean="0"/>
              <a:t>Binomial </a:t>
            </a:r>
            <a:r>
              <a:rPr lang="en-US" b="1" i="1" u="sng" dirty="0" smtClean="0"/>
              <a:t>cumulative</a:t>
            </a:r>
            <a:r>
              <a:rPr lang="en-US" dirty="0" smtClean="0"/>
              <a:t> distribution function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binomcdf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to find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973701"/>
              </p:ext>
            </p:extLst>
          </p:nvPr>
        </p:nvGraphicFramePr>
        <p:xfrm>
          <a:off x="3026979" y="4112346"/>
          <a:ext cx="1593571" cy="51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584200" imgH="190500" progId="Equation.DSMT4">
                  <p:embed/>
                </p:oleObj>
              </mc:Choice>
              <mc:Fallback>
                <p:oleObj name="Equation" r:id="rId3" imgW="584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6979" y="4112346"/>
                        <a:ext cx="1593571" cy="51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40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89" y="160020"/>
            <a:ext cx="7746577" cy="1143000"/>
          </a:xfrm>
        </p:spPr>
        <p:txBody>
          <a:bodyPr/>
          <a:lstStyle/>
          <a:p>
            <a:r>
              <a:rPr lang="en-US" dirty="0" smtClean="0"/>
              <a:t>The 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4656" y="1303020"/>
            <a:ext cx="7590009" cy="4976594"/>
          </a:xfrm>
        </p:spPr>
        <p:txBody>
          <a:bodyPr/>
          <a:lstStyle/>
          <a:p>
            <a:r>
              <a:rPr lang="en-US" dirty="0" smtClean="0"/>
              <a:t>-applied to experiments with replacement ONLY(therefore…..independent events only)</a:t>
            </a:r>
          </a:p>
          <a:p>
            <a:r>
              <a:rPr lang="en-US" dirty="0" smtClean="0"/>
              <a:t>-Note: For DEPENDENT events we use the “</a:t>
            </a:r>
            <a:r>
              <a:rPr lang="en-US" dirty="0" smtClean="0">
                <a:hlinkClick r:id="rId2"/>
              </a:rPr>
              <a:t>hypergeometric probability distribution</a:t>
            </a:r>
            <a:r>
              <a:rPr lang="en-US" dirty="0" smtClean="0"/>
              <a:t>” (Not part of SL course but included for your mathematical enjoyment)</a:t>
            </a:r>
          </a:p>
          <a:p>
            <a:r>
              <a:rPr lang="en-US" dirty="0" smtClean="0"/>
              <a:t>2 Possible outcomes</a:t>
            </a:r>
          </a:p>
          <a:p>
            <a:pPr lvl="1"/>
            <a:r>
              <a:rPr lang="en-US" dirty="0" smtClean="0"/>
              <a:t>SUCCESS = the event happens</a:t>
            </a:r>
          </a:p>
          <a:p>
            <a:pPr lvl="1"/>
            <a:r>
              <a:rPr lang="en-US" dirty="0" smtClean="0"/>
              <a:t>FAILURE = the event does not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42" y="0"/>
            <a:ext cx="8077109" cy="1143000"/>
          </a:xfrm>
        </p:spPr>
        <p:txBody>
          <a:bodyPr/>
          <a:lstStyle/>
          <a:p>
            <a:r>
              <a:rPr lang="en-US" dirty="0" smtClean="0"/>
              <a:t>The 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7142" y="1143000"/>
            <a:ext cx="8077109" cy="4927874"/>
          </a:xfrm>
        </p:spPr>
        <p:txBody>
          <a:bodyPr/>
          <a:lstStyle/>
          <a:p>
            <a:r>
              <a:rPr lang="en-US" dirty="0" smtClean="0"/>
              <a:t>When the experiment is repeated a number (</a:t>
            </a:r>
            <a:r>
              <a:rPr lang="en-US" i="1" dirty="0" smtClean="0"/>
              <a:t>n</a:t>
            </a:r>
            <a:r>
              <a:rPr lang="en-US" dirty="0" smtClean="0"/>
              <a:t>) of </a:t>
            </a:r>
            <a:r>
              <a:rPr lang="en-US" b="1" u="sng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trials, we call it a </a:t>
            </a:r>
            <a:r>
              <a:rPr lang="en-US" b="1" u="sng" dirty="0" smtClean="0">
                <a:solidFill>
                  <a:srgbClr val="3366FF"/>
                </a:solidFill>
              </a:rPr>
              <a:t>binomial experiment.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Probability for successes (</a:t>
            </a:r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 is CONSTANT (independent events)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Probability for failure = 1-</a:t>
            </a:r>
            <a:r>
              <a:rPr lang="en-US" i="1" dirty="0" smtClean="0">
                <a:solidFill>
                  <a:schemeClr val="tx1"/>
                </a:solidFill>
              </a:rPr>
              <a:t>p </a:t>
            </a:r>
            <a:r>
              <a:rPr lang="en-US" dirty="0" smtClean="0">
                <a:solidFill>
                  <a:schemeClr val="tx1"/>
                </a:solidFill>
              </a:rPr>
              <a:t> (complimentary)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Random variable 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= number of successes in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36" y="160020"/>
            <a:ext cx="7920541" cy="1143000"/>
          </a:xfrm>
        </p:spPr>
        <p:txBody>
          <a:bodyPr/>
          <a:lstStyle/>
          <a:p>
            <a:r>
              <a:rPr lang="en-US" dirty="0" smtClean="0"/>
              <a:t>The Binomial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1936" y="1303020"/>
            <a:ext cx="8042316" cy="5098360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trials </a:t>
            </a:r>
            <a:r>
              <a:rPr lang="en-US" i="1" dirty="0" smtClean="0"/>
              <a:t>r </a:t>
            </a:r>
            <a:r>
              <a:rPr lang="en-US" dirty="0" smtClean="0"/>
              <a:t>SUCCESSES and </a:t>
            </a:r>
            <a:r>
              <a:rPr lang="en-US" i="1" dirty="0" smtClean="0"/>
              <a:t>n-r</a:t>
            </a:r>
            <a:r>
              <a:rPr lang="en-US" dirty="0" smtClean="0"/>
              <a:t> failures in an experiment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r = 0,1,2,3, …………….,n</a:t>
            </a:r>
          </a:p>
          <a:p>
            <a:r>
              <a:rPr lang="en-US" dirty="0" smtClean="0"/>
              <a:t>We call P(</a:t>
            </a:r>
            <a:r>
              <a:rPr lang="en-US" i="1" dirty="0" smtClean="0"/>
              <a:t>X = r</a:t>
            </a:r>
            <a:r>
              <a:rPr lang="en-US" dirty="0" smtClean="0"/>
              <a:t>) the binomial probability distribution function</a:t>
            </a:r>
          </a:p>
          <a:p>
            <a:endParaRPr lang="en-US" dirty="0"/>
          </a:p>
          <a:p>
            <a:r>
              <a:rPr lang="en-US" dirty="0" smtClean="0"/>
              <a:t>NOTE:  </a:t>
            </a:r>
          </a:p>
          <a:p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26837"/>
              </p:ext>
            </p:extLst>
          </p:nvPr>
        </p:nvGraphicFramePr>
        <p:xfrm>
          <a:off x="2024679" y="2098160"/>
          <a:ext cx="4864218" cy="136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676400" imgH="469900" progId="Equation.DSMT4">
                  <p:embed/>
                </p:oleObj>
              </mc:Choice>
              <mc:Fallback>
                <p:oleObj name="Equation" r:id="rId3" imgW="1676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679" y="2098160"/>
                        <a:ext cx="4864218" cy="136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01792"/>
              </p:ext>
            </p:extLst>
          </p:nvPr>
        </p:nvGraphicFramePr>
        <p:xfrm>
          <a:off x="2020873" y="5341509"/>
          <a:ext cx="3093677" cy="105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371600" imgH="469900" progId="Equation.DSMT4">
                  <p:embed/>
                </p:oleObj>
              </mc:Choice>
              <mc:Fallback>
                <p:oleObj name="Equation" r:id="rId5" imgW="1371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0873" y="5341509"/>
                        <a:ext cx="3093677" cy="1059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13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Vs.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1117600"/>
            <a:ext cx="76200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6" y="2164400"/>
            <a:ext cx="1513417" cy="129721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31751"/>
              </p:ext>
            </p:extLst>
          </p:nvPr>
        </p:nvGraphicFramePr>
        <p:xfrm>
          <a:off x="3441582" y="2098160"/>
          <a:ext cx="4864218" cy="136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676400" imgH="469900" progId="Equation.DSMT4">
                  <p:embed/>
                </p:oleObj>
              </mc:Choice>
              <mc:Fallback>
                <p:oleObj name="Equation" r:id="rId5" imgW="1676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1582" y="2098160"/>
                        <a:ext cx="4864218" cy="136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1303867" y="2810933"/>
            <a:ext cx="1896533" cy="18796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96001" y="2810933"/>
            <a:ext cx="1862665" cy="205614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2083" y="5012267"/>
            <a:ext cx="5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switch in order?!?!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8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492" y="546058"/>
            <a:ext cx="1208616" cy="103595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/>
          <a:srcRect t="3130" b="3130"/>
          <a:stretch>
            <a:fillRect/>
          </a:stretch>
        </p:blipFill>
        <p:spPr>
          <a:xfrm>
            <a:off x="1090418" y="4067368"/>
            <a:ext cx="4599182" cy="2496699"/>
          </a:xfrm>
        </p:spPr>
      </p:pic>
      <p:sp>
        <p:nvSpPr>
          <p:cNvPr id="9" name="TextBox 8"/>
          <p:cNvSpPr txBox="1"/>
          <p:nvPr/>
        </p:nvSpPr>
        <p:spPr>
          <a:xfrm>
            <a:off x="6248400" y="4372168"/>
            <a:ext cx="1899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WE have to flip to 0,1,2,3,4,5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Vs.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1117600"/>
            <a:ext cx="76200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6" y="2164400"/>
            <a:ext cx="1513417" cy="129721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64701"/>
              </p:ext>
            </p:extLst>
          </p:nvPr>
        </p:nvGraphicFramePr>
        <p:xfrm>
          <a:off x="3441582" y="2098160"/>
          <a:ext cx="4864218" cy="136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1676400" imgH="469900" progId="Equation.DSMT4">
                  <p:embed/>
                </p:oleObj>
              </mc:Choice>
              <mc:Fallback>
                <p:oleObj name="Equation" r:id="rId5" imgW="16764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1582" y="2098160"/>
                        <a:ext cx="4864218" cy="136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1303867" y="2810933"/>
            <a:ext cx="1896533" cy="18796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96001" y="2810933"/>
            <a:ext cx="1862665" cy="205614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2083" y="5012267"/>
            <a:ext cx="5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switch in order?!?!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1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this does is reverse the order of the expansion……thus for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4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Which makes more sense when graphing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rcRect t="3130" b="3130"/>
          <a:stretch>
            <a:fillRect/>
          </a:stretch>
        </p:blipFill>
        <p:spPr>
          <a:xfrm>
            <a:off x="1090418" y="4067368"/>
            <a:ext cx="4599182" cy="2496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78752"/>
            <a:ext cx="8001000" cy="28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088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154</TotalTime>
  <Words>334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Slipstream</vt:lpstr>
      <vt:lpstr>Equation</vt:lpstr>
      <vt:lpstr>23D The Binomial Distribution </vt:lpstr>
      <vt:lpstr>The Binomial Distribution</vt:lpstr>
      <vt:lpstr>The Binomial Distribution</vt:lpstr>
      <vt:lpstr>The Binomial Distribution</vt:lpstr>
      <vt:lpstr>  </vt:lpstr>
      <vt:lpstr>PowerPoint Presentation</vt:lpstr>
      <vt:lpstr>  </vt:lpstr>
      <vt:lpstr>PowerPoint Presentation</vt:lpstr>
      <vt:lpstr>PowerPoint Presentation</vt:lpstr>
      <vt:lpstr>The Binomial Distribution</vt:lpstr>
      <vt:lpstr>The Binomial Distribution</vt:lpstr>
      <vt:lpstr>PowerPoint Presentation</vt:lpstr>
      <vt:lpstr>PowerPoint Presentation</vt:lpstr>
    </vt:vector>
  </TitlesOfParts>
  <Company>International School of Stavanger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23D The Binomial Distribution </dc:title>
  <dc:creator>Jason Howes</dc:creator>
  <cp:lastModifiedBy>Microsoft Office User</cp:lastModifiedBy>
  <cp:revision>12</cp:revision>
  <dcterms:created xsi:type="dcterms:W3CDTF">2011-09-20T10:41:59Z</dcterms:created>
  <dcterms:modified xsi:type="dcterms:W3CDTF">2013-03-12T17:10:32Z</dcterms:modified>
</cp:coreProperties>
</file>