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92" y="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6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1" Type="http://schemas.openxmlformats.org/officeDocument/2006/relationships/image" Target="../media/image9.wmf"/><Relationship Id="rId2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3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1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0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B68C-35C4-C442-877B-E303864C8615}" type="datetimeFigureOut">
              <a:rPr lang="en-US" smtClean="0"/>
              <a:t>1/29/13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6BE4-A0BA-FB4C-84AB-E2924623F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6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0.w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21.wmf"/><Relationship Id="rId15" Type="http://schemas.openxmlformats.org/officeDocument/2006/relationships/oleObject" Target="../embeddings/oleObject24.bin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prenhall.com/divisions/esm/app/graphing/ti83/Home_Screen/Menu_Keys/Matrix/matrix.html" TargetMode="External"/><Relationship Id="rId3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7239000" y="5715000"/>
            <a:ext cx="1295400" cy="10572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AutoShape 29"/>
          <p:cNvSpPr>
            <a:spLocks noChangeArrowheads="1"/>
          </p:cNvSpPr>
          <p:nvPr/>
        </p:nvSpPr>
        <p:spPr bwMode="auto">
          <a:xfrm>
            <a:off x="6172200" y="5715000"/>
            <a:ext cx="838200" cy="9906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2514600" y="4191000"/>
            <a:ext cx="1143000" cy="11430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762000" y="4191000"/>
            <a:ext cx="1524000" cy="1219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34400" cy="984250"/>
          </a:xfrm>
          <a:prstGeom prst="rect">
            <a:avLst/>
          </a:prstGeom>
          <a:solidFill>
            <a:srgbClr val="FAACC0"/>
          </a:solidFill>
          <a:ln w="38100">
            <a:solidFill>
              <a:srgbClr val="B2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B20000"/>
                </a:solidFill>
                <a:latin typeface="Arial" charset="0"/>
              </a:rPr>
              <a:t>If </a:t>
            </a:r>
            <a:r>
              <a:rPr lang="en-US" sz="2800" i="1">
                <a:solidFill>
                  <a:srgbClr val="B20000"/>
                </a:solidFill>
                <a:latin typeface="Arial" charset="0"/>
              </a:rPr>
              <a:t>A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 has an inverse we say that </a:t>
            </a:r>
            <a:r>
              <a:rPr lang="en-US" sz="2800" i="1">
                <a:solidFill>
                  <a:srgbClr val="B20000"/>
                </a:solidFill>
                <a:latin typeface="Arial" charset="0"/>
              </a:rPr>
              <a:t>A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 is </a:t>
            </a:r>
            <a:r>
              <a:rPr lang="en-US" sz="2800" b="1" u="sng">
                <a:solidFill>
                  <a:srgbClr val="B20000"/>
                </a:solidFill>
                <a:latin typeface="Arial" charset="0"/>
              </a:rPr>
              <a:t>nonsingular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.    If </a:t>
            </a:r>
            <a:r>
              <a:rPr lang="en-US" sz="2800" i="1">
                <a:solidFill>
                  <a:srgbClr val="B20000"/>
                </a:solidFill>
                <a:latin typeface="Arial" charset="0"/>
              </a:rPr>
              <a:t>A</a:t>
            </a:r>
            <a:r>
              <a:rPr lang="en-US" sz="2800" i="1" baseline="30000">
                <a:solidFill>
                  <a:srgbClr val="B20000"/>
                </a:solidFill>
                <a:latin typeface="Arial" charset="0"/>
              </a:rPr>
              <a:t>-1</a:t>
            </a:r>
            <a:r>
              <a:rPr lang="en-US" sz="2800" i="1">
                <a:solidFill>
                  <a:srgbClr val="B200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does not exist we say </a:t>
            </a:r>
            <a:r>
              <a:rPr lang="en-US" sz="2800" i="1">
                <a:solidFill>
                  <a:srgbClr val="B20000"/>
                </a:solidFill>
                <a:latin typeface="Arial" charset="0"/>
              </a:rPr>
              <a:t>A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 is </a:t>
            </a:r>
            <a:r>
              <a:rPr lang="en-US" sz="2800" b="1" u="sng">
                <a:solidFill>
                  <a:srgbClr val="B20000"/>
                </a:solidFill>
                <a:latin typeface="Arial" charset="0"/>
              </a:rPr>
              <a:t>singular</a:t>
            </a:r>
            <a:r>
              <a:rPr lang="en-US" sz="2800">
                <a:solidFill>
                  <a:srgbClr val="B20000"/>
                </a:solidFill>
                <a:latin typeface="Arial" charset="0"/>
              </a:rPr>
              <a:t>.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57200" y="1752600"/>
            <a:ext cx="8305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Arial" charset="0"/>
              </a:rPr>
              <a:t>To find the inverse of a matrix we put the matrix A, a line and then the identity matrix.  We then perform row operations on matrix A to turn it into the identity.  We carry the row operations across and the right hand side will turn into the inverse.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57200" y="1676400"/>
            <a:ext cx="8305800" cy="19177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Arial" charset="0"/>
              </a:rPr>
              <a:t>To find the inverse of a matrix we put the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matrix A</a:t>
            </a:r>
            <a:r>
              <a:rPr lang="en-US" b="1">
                <a:solidFill>
                  <a:srgbClr val="990099"/>
                </a:solidFill>
                <a:latin typeface="Arial" charset="0"/>
              </a:rPr>
              <a:t>, a line and then the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identity matrix</a:t>
            </a:r>
            <a:r>
              <a:rPr lang="en-US" b="1">
                <a:solidFill>
                  <a:srgbClr val="990099"/>
                </a:solidFill>
                <a:latin typeface="Arial" charset="0"/>
              </a:rPr>
              <a:t>.  We then perform row operations on matrix A  to turn it into the identity.  We carry the row operations across and the </a:t>
            </a:r>
            <a:r>
              <a:rPr lang="en-US" b="1" u="sng">
                <a:solidFill>
                  <a:srgbClr val="FFFF00"/>
                </a:solidFill>
                <a:latin typeface="Arial" charset="0"/>
              </a:rPr>
              <a:t>right hand side will turn into the inverse.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4343400" y="3200400"/>
          <a:ext cx="25908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952200" imgH="457200" progId="Equation.3">
                  <p:embed/>
                </p:oleObj>
              </mc:Choice>
              <mc:Fallback>
                <p:oleObj name="Equation" r:id="rId3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200400"/>
                        <a:ext cx="25908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362200" y="4191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1752600" y="2057400"/>
            <a:ext cx="5181600" cy="2057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3200400" y="2514600"/>
            <a:ext cx="685800" cy="1600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1143000" y="5695950"/>
          <a:ext cx="25146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990360" imgH="457200" progId="Equation.3">
                  <p:embed/>
                </p:oleObj>
              </mc:Choice>
              <mc:Fallback>
                <p:oleObj name="Equation" r:id="rId5" imgW="990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95950"/>
                        <a:ext cx="25146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28600" y="6172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+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15938" y="4114800"/>
          <a:ext cx="336232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1130040" imgH="457200" progId="Equation.3">
                  <p:embed/>
                </p:oleObj>
              </mc:Choice>
              <mc:Fallback>
                <p:oleObj name="Equation" r:id="rId7" imgW="1130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4114800"/>
                        <a:ext cx="3362325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465388" y="5721350"/>
            <a:ext cx="0" cy="1042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5867400" y="4419600"/>
          <a:ext cx="281781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9" imgW="1091880" imgH="457200" progId="Equation.3">
                  <p:embed/>
                </p:oleObj>
              </mc:Choice>
              <mc:Fallback>
                <p:oleObj name="Equation" r:id="rId9" imgW="1091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2817813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105400" y="50292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  <a:sym typeface="Symbol" charset="0"/>
              </a:rPr>
              <a:t>-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b="1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7112000" y="443547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6005513" y="5681663"/>
          <a:ext cx="271621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1" imgW="1091880" imgH="457200" progId="Equation.DSMT4">
                  <p:embed/>
                </p:oleObj>
              </mc:Choice>
              <mc:Fallback>
                <p:oleObj name="Equation" r:id="rId11" imgW="1091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13" y="5681663"/>
                        <a:ext cx="2716212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953000" y="5638800"/>
            <a:ext cx="106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-3</a:t>
            </a:r>
            <a:r>
              <a:rPr lang="en-US" dirty="0" smtClean="0"/>
              <a:t>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7162800" y="5715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8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6" grpId="0" animBg="1"/>
      <p:bldP spid="24605" grpId="0" animBg="1"/>
      <p:bldP spid="24594" grpId="0" animBg="1"/>
      <p:bldP spid="24592" grpId="0" animBg="1"/>
      <p:bldP spid="24587" grpId="0" autoUpdateAnimBg="0"/>
      <p:bldP spid="24589" grpId="0" animBg="1" autoUpdateAnimBg="0"/>
      <p:bldP spid="24591" grpId="0" animBg="1"/>
      <p:bldP spid="24593" grpId="0" animBg="1"/>
      <p:bldP spid="24595" grpId="0" animBg="1"/>
      <p:bldP spid="24597" grpId="0" autoUpdateAnimBg="0"/>
      <p:bldP spid="24598" grpId="0" animBg="1"/>
      <p:bldP spid="24600" grpId="0" autoUpdateAnimBg="0"/>
      <p:bldP spid="24601" grpId="0" animBg="1"/>
      <p:bldP spid="24603" grpId="0" autoUpdateAnimBg="0"/>
      <p:bldP spid="24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609600" y="381000"/>
          <a:ext cx="25908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952200" imgH="457200" progId="Equation.3">
                  <p:embed/>
                </p:oleObj>
              </mc:Choice>
              <mc:Fallback>
                <p:oleObj name="Equation" r:id="rId3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25908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4419600" y="457200"/>
          <a:ext cx="28194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028520" imgH="457200" progId="Equation.3">
                  <p:embed/>
                </p:oleObj>
              </mc:Choice>
              <mc:Fallback>
                <p:oleObj name="Equation" r:id="rId5" imgW="1028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"/>
                        <a:ext cx="28194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990600" y="21336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Check this answer by multiplying.  We should get the identity matrix if we</a:t>
            </a:r>
            <a:r>
              <a:rPr lang="ja-JP" altLang="en-US" b="1">
                <a:solidFill>
                  <a:srgbClr val="FF5050"/>
                </a:solidFill>
                <a:latin typeface="Arial"/>
              </a:rPr>
              <a:t>’</a:t>
            </a:r>
            <a:r>
              <a:rPr lang="en-US" b="1">
                <a:solidFill>
                  <a:srgbClr val="FF5050"/>
                </a:solidFill>
                <a:latin typeface="Arial" charset="0"/>
              </a:rPr>
              <a:t>ve found the inverse.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1219200" y="990600"/>
            <a:ext cx="1981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400800" y="381000"/>
            <a:ext cx="0" cy="144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7" name="Object 27"/>
          <p:cNvGraphicFramePr>
            <a:graphicFrameLocks noChangeAspect="1"/>
          </p:cNvGraphicFramePr>
          <p:nvPr/>
        </p:nvGraphicFramePr>
        <p:xfrm>
          <a:off x="2362200" y="3581400"/>
          <a:ext cx="33528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927000" imgH="457200" progId="Equation.DSMT4">
                  <p:embed/>
                </p:oleObj>
              </mc:Choice>
              <mc:Fallback>
                <p:oleObj name="Equation" r:id="rId7" imgW="927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33528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82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 animBg="1"/>
      <p:bldP spid="307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990099"/>
                </a:solidFill>
                <a:latin typeface="Arial" charset="0"/>
              </a:rPr>
              <a:t>We can use </a:t>
            </a:r>
            <a:r>
              <a:rPr lang="en-US" sz="2800" b="1" i="1">
                <a:solidFill>
                  <a:srgbClr val="990099"/>
                </a:solidFill>
                <a:latin typeface="Arial" charset="0"/>
              </a:rPr>
              <a:t>A</a:t>
            </a:r>
            <a:r>
              <a:rPr lang="en-US" sz="2800" b="1" baseline="30000">
                <a:solidFill>
                  <a:srgbClr val="990099"/>
                </a:solidFill>
                <a:latin typeface="Arial" charset="0"/>
              </a:rPr>
              <a:t>-1</a:t>
            </a:r>
            <a:r>
              <a:rPr lang="en-US" sz="2800" b="1">
                <a:solidFill>
                  <a:srgbClr val="990099"/>
                </a:solidFill>
                <a:latin typeface="Arial" charset="0"/>
              </a:rPr>
              <a:t> to solve a system of equations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09600" y="914400"/>
          <a:ext cx="230822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723600" imgH="431640" progId="Equation.3">
                  <p:embed/>
                </p:oleObj>
              </mc:Choice>
              <mc:Fallback>
                <p:oleObj name="Equation" r:id="rId3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2308225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106738" y="2438400"/>
          <a:ext cx="32004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545760" imgH="203040" progId="Equation.3">
                  <p:embed/>
                </p:oleObj>
              </mc:Choice>
              <mc:Fallback>
                <p:oleObj name="Equation" r:id="rId5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438400"/>
                        <a:ext cx="3200400" cy="1184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FF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276600" y="990600"/>
            <a:ext cx="518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To see how, we can re-write a system of equations as matrices.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430338" y="3505200"/>
            <a:ext cx="1905000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coefficient matrix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3335338" y="33528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640138" y="3581400"/>
            <a:ext cx="1676400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variable matrix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 flipV="1">
            <a:off x="4173538" y="3352800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73738" y="3581400"/>
            <a:ext cx="1905000" cy="8223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constant matrix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 flipV="1">
            <a:off x="6154738" y="32766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1582738" y="4419600"/>
          <a:ext cx="16827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7" imgW="469800" imgH="457200" progId="Equation.3">
                  <p:embed/>
                </p:oleObj>
              </mc:Choice>
              <mc:Fallback>
                <p:oleObj name="Equation" r:id="rId7" imgW="469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4419600"/>
                        <a:ext cx="168275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3792538" y="4495800"/>
          <a:ext cx="95408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9" imgW="266400" imgH="457200" progId="Equation.3">
                  <p:embed/>
                </p:oleObj>
              </mc:Choice>
              <mc:Fallback>
                <p:oleObj name="Equation" r:id="rId9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495800"/>
                        <a:ext cx="954087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5334000" y="4419600"/>
          <a:ext cx="168116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1" imgW="469800" imgH="457200" progId="Equation.DSMT4">
                  <p:embed/>
                </p:oleObj>
              </mc:Choice>
              <mc:Fallback>
                <p:oleObj name="Equation" r:id="rId11" imgW="469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19600"/>
                        <a:ext cx="1681163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58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  <p:bldP spid="26631" grpId="0" animBg="1" autoUpdateAnimBg="0"/>
      <p:bldP spid="26632" grpId="0" animBg="1"/>
      <p:bldP spid="26633" grpId="0" animBg="1" autoUpdateAnimBg="0"/>
      <p:bldP spid="26634" grpId="0" animBg="1"/>
      <p:bldP spid="26635" grpId="0" animBg="1" autoUpdateAnimBg="0"/>
      <p:bldP spid="266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715000" y="5257800"/>
          <a:ext cx="3124200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257800"/>
                        <a:ext cx="3124200" cy="12779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FF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85800" y="2133600"/>
          <a:ext cx="41148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952200" imgH="228600" progId="Equation.3">
                  <p:embed/>
                </p:oleObj>
              </mc:Choice>
              <mc:Fallback>
                <p:oleObj name="Equation" r:id="rId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4114800" cy="9826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FF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219200" y="533400"/>
          <a:ext cx="32004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545760" imgH="203040" progId="Equation.3">
                  <p:embed/>
                </p:oleObj>
              </mc:Choice>
              <mc:Fallback>
                <p:oleObj name="Equation" r:id="rId7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3200400" cy="118427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FF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029200" y="762000"/>
            <a:ext cx="358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left multiply both sides by the inverse of </a:t>
            </a:r>
            <a:r>
              <a:rPr lang="en-US" b="1" i="1">
                <a:solidFill>
                  <a:srgbClr val="FF5050"/>
                </a:solidFill>
                <a:latin typeface="Arial" charset="0"/>
              </a:rPr>
              <a:t>A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685800" y="2133600"/>
            <a:ext cx="1447800" cy="83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04800" y="3352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This is just the identity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 flipV="1">
            <a:off x="1600200" y="2971800"/>
            <a:ext cx="152400" cy="4572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004888" y="3962400"/>
          <a:ext cx="30178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962400"/>
                        <a:ext cx="3017837" cy="9826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CCFF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72000" y="3962400"/>
            <a:ext cx="3581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but the identity times a matrix just gives us back the matrix so we have:</a:t>
            </a:r>
            <a:endParaRPr lang="en-US" b="1" i="1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17500" y="5160963"/>
            <a:ext cx="434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Arial" charset="0"/>
              </a:rPr>
              <a:t>This then gives us a formula for finding the variable matrix:  Multiply</a:t>
            </a:r>
            <a:r>
              <a:rPr lang="en-US" b="1" i="1">
                <a:solidFill>
                  <a:srgbClr val="990099"/>
                </a:solidFill>
                <a:latin typeface="Arial" charset="0"/>
              </a:rPr>
              <a:t> A</a:t>
            </a:r>
            <a:r>
              <a:rPr lang="en-US" b="1">
                <a:solidFill>
                  <a:srgbClr val="990099"/>
                </a:solidFill>
                <a:latin typeface="Arial" charset="0"/>
              </a:rPr>
              <a:t> inverse by the constants.</a:t>
            </a:r>
          </a:p>
        </p:txBody>
      </p:sp>
    </p:spTree>
    <p:extLst>
      <p:ext uri="{BB962C8B-B14F-4D97-AF65-F5344CB8AC3E}">
        <p14:creationId xmlns:p14="http://schemas.microsoft.com/office/powerpoint/2010/main" val="62665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  <p:bldP spid="31751" grpId="0" animBg="1"/>
      <p:bldP spid="31752" grpId="0" autoUpdateAnimBg="0"/>
      <p:bldP spid="31753" grpId="0" animBg="1"/>
      <p:bldP spid="31755" grpId="0" autoUpdateAnimBg="0"/>
      <p:bldP spid="317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6477000" y="3810000"/>
            <a:ext cx="1600200" cy="12954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762000" y="457200"/>
          <a:ext cx="230822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723600" imgH="431640" progId="Equation.3">
                  <p:embed/>
                </p:oleObj>
              </mc:Choice>
              <mc:Fallback>
                <p:oleObj name="Equation" r:id="rId3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2308225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038600" y="304800"/>
          <a:ext cx="220662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723600" imgH="457200" progId="Equation.3">
                  <p:embed/>
                </p:oleObj>
              </mc:Choice>
              <mc:Fallback>
                <p:oleObj name="Equation" r:id="rId5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04800"/>
                        <a:ext cx="2206625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324600" y="609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find the inverse</a:t>
            </a:r>
          </a:p>
        </p:txBody>
      </p:sp>
      <p:grpSp>
        <p:nvGrpSpPr>
          <p:cNvPr id="32792" name="Group 24"/>
          <p:cNvGrpSpPr>
            <a:grpSpLocks/>
          </p:cNvGrpSpPr>
          <p:nvPr/>
        </p:nvGrpSpPr>
        <p:grpSpPr bwMode="auto">
          <a:xfrm>
            <a:off x="685800" y="2133600"/>
            <a:ext cx="2736850" cy="1463675"/>
            <a:chOff x="432" y="1344"/>
            <a:chExt cx="1724" cy="922"/>
          </a:xfrm>
        </p:grpSpPr>
        <p:graphicFrame>
          <p:nvGraphicFramePr>
            <p:cNvPr id="32773" name="Object 5"/>
            <p:cNvGraphicFramePr>
              <a:graphicFrameLocks noChangeAspect="1"/>
            </p:cNvGraphicFramePr>
            <p:nvPr/>
          </p:nvGraphicFramePr>
          <p:xfrm>
            <a:off x="432" y="1392"/>
            <a:ext cx="1724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7" imgW="901440" imgH="457200" progId="Equation.3">
                    <p:embed/>
                  </p:oleObj>
                </mc:Choice>
                <mc:Fallback>
                  <p:oleObj name="Equation" r:id="rId7" imgW="9014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392"/>
                          <a:ext cx="1724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1296" y="13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3" name="Group 25"/>
          <p:cNvGrpSpPr>
            <a:grpSpLocks/>
          </p:cNvGrpSpPr>
          <p:nvPr/>
        </p:nvGrpSpPr>
        <p:grpSpPr bwMode="auto">
          <a:xfrm>
            <a:off x="4267200" y="2133600"/>
            <a:ext cx="4535488" cy="1447800"/>
            <a:chOff x="2688" y="1344"/>
            <a:chExt cx="2857" cy="912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456" y="1344"/>
            <a:ext cx="2089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9" imgW="1091880" imgH="457200" progId="Equation.3">
                    <p:embed/>
                  </p:oleObj>
                </mc:Choice>
                <mc:Fallback>
                  <p:oleObj name="Equation" r:id="rId9" imgW="10918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344"/>
                          <a:ext cx="2089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2688" y="177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-2</a:t>
              </a:r>
              <a:r>
                <a:rPr lang="en-US" b="1" i="1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b="1" baseline="-25000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+</a:t>
              </a:r>
              <a:r>
                <a:rPr lang="en-US" b="1" i="1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b="1" baseline="-250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4464" y="13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4" name="Group 26"/>
          <p:cNvGrpSpPr>
            <a:grpSpLocks/>
          </p:cNvGrpSpPr>
          <p:nvPr/>
        </p:nvGrpSpPr>
        <p:grpSpPr bwMode="auto">
          <a:xfrm>
            <a:off x="228600" y="3810000"/>
            <a:ext cx="3351213" cy="1447800"/>
            <a:chOff x="144" y="2400"/>
            <a:chExt cx="2111" cy="912"/>
          </a:xfrm>
        </p:grpSpPr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84" y="2400"/>
            <a:ext cx="1871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11" imgW="977760" imgH="457200" progId="Equation.3">
                    <p:embed/>
                  </p:oleObj>
                </mc:Choice>
                <mc:Fallback>
                  <p:oleObj name="Equation" r:id="rId11" imgW="9777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00"/>
                          <a:ext cx="1871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144" y="288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FF0000"/>
                  </a:solidFill>
                  <a:latin typeface="Arial" charset="0"/>
                </a:rPr>
                <a:t>-r</a:t>
              </a:r>
              <a:r>
                <a:rPr lang="en-US" b="1" baseline="-250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1248" y="240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4114800" y="3733800"/>
            <a:ext cx="4135438" cy="1463675"/>
            <a:chOff x="2592" y="2352"/>
            <a:chExt cx="2605" cy="922"/>
          </a:xfrm>
        </p:grpSpPr>
        <p:graphicFrame>
          <p:nvGraphicFramePr>
            <p:cNvPr id="32781" name="Object 13"/>
            <p:cNvGraphicFramePr>
              <a:graphicFrameLocks noChangeAspect="1"/>
            </p:cNvGraphicFramePr>
            <p:nvPr/>
          </p:nvGraphicFramePr>
          <p:xfrm>
            <a:off x="3107" y="2400"/>
            <a:ext cx="2090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13" imgW="1091880" imgH="457200" progId="Equation.3">
                    <p:embed/>
                  </p:oleObj>
                </mc:Choice>
                <mc:Fallback>
                  <p:oleObj name="Equation" r:id="rId13" imgW="10918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400"/>
                          <a:ext cx="2090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2592" y="249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b="1" baseline="-25000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 b="1">
                  <a:solidFill>
                    <a:srgbClr val="FF0000"/>
                  </a:solidFill>
                  <a:latin typeface="Arial" charset="0"/>
                </a:rPr>
                <a:t>-3</a:t>
              </a:r>
              <a:r>
                <a:rPr lang="en-US" b="1" i="1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en-US" b="1" baseline="-2500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4032" y="235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304800" y="5410200"/>
          <a:ext cx="48196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5" imgW="1726920" imgH="457200" progId="Equation.DSMT4">
                  <p:embed/>
                </p:oleObj>
              </mc:Choice>
              <mc:Fallback>
                <p:oleObj name="Equation" r:id="rId15" imgW="1726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48196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1600200" y="6019800"/>
            <a:ext cx="1600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6705600" y="5410200"/>
            <a:ext cx="205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charset="0"/>
              </a:rPr>
              <a:t>This is the answer to the system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5638800" y="53340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5050"/>
                </a:solidFill>
              </a:rPr>
              <a:t>x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953000" y="5715000"/>
            <a:ext cx="6858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5638800" y="5943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solidFill>
                  <a:srgbClr val="FF5050"/>
                </a:solidFill>
              </a:rPr>
              <a:t>y</a:t>
            </a: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4953000" y="6400800"/>
            <a:ext cx="6858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 animBg="1"/>
      <p:bldP spid="32772" grpId="0" autoUpdateAnimBg="0"/>
      <p:bldP spid="32786" grpId="0" animBg="1"/>
      <p:bldP spid="32787" grpId="0" autoUpdateAnimBg="0"/>
      <p:bldP spid="32788" grpId="0" autoUpdateAnimBg="0"/>
      <p:bldP spid="32789" grpId="0" animBg="1"/>
      <p:bldP spid="32790" grpId="0" autoUpdateAnimBg="0"/>
      <p:bldP spid="327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77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99"/>
                </a:solidFill>
                <a:latin typeface="Arial" charset="0"/>
              </a:rPr>
              <a:t>Your calculator can compute inverses and determinants of matrices.  To find out how, refer to the manual or </a:t>
            </a:r>
            <a:r>
              <a:rPr lang="en-US" b="1">
                <a:solidFill>
                  <a:srgbClr val="990099"/>
                </a:solidFill>
                <a:latin typeface="Arial" charset="0"/>
                <a:hlinkClick r:id="rId2"/>
              </a:rPr>
              <a:t>click here</a:t>
            </a:r>
            <a:r>
              <a:rPr lang="en-US" b="1">
                <a:solidFill>
                  <a:srgbClr val="990099"/>
                </a:solidFill>
                <a:latin typeface="Arial" charset="0"/>
              </a:rPr>
              <a:t> to check out the website.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2027238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66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290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School of Stavanger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Howes</dc:creator>
  <cp:lastModifiedBy>Microsoft Office User</cp:lastModifiedBy>
  <cp:revision>3</cp:revision>
  <dcterms:created xsi:type="dcterms:W3CDTF">2012-02-09T14:21:21Z</dcterms:created>
  <dcterms:modified xsi:type="dcterms:W3CDTF">2013-01-29T14:14:40Z</dcterms:modified>
</cp:coreProperties>
</file>